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5" r:id="rId5"/>
    <p:sldId id="336" r:id="rId6"/>
    <p:sldId id="337" r:id="rId7"/>
    <p:sldId id="338" r:id="rId8"/>
    <p:sldId id="339" r:id="rId9"/>
    <p:sldId id="348" r:id="rId10"/>
    <p:sldId id="349" r:id="rId11"/>
    <p:sldId id="340" r:id="rId12"/>
    <p:sldId id="350" r:id="rId13"/>
    <p:sldId id="351" r:id="rId14"/>
    <p:sldId id="352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BC6F1-60B4-46BF-941A-B6CDE8DEA385}" v="20" dt="2026-02-18T21:41:09.40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 dirty="0"/>
              <a:t>ECVSP 25 and Operational Plans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EADB-7593-BF59-E9F2-72B7EB827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FA36-8630-674A-EDF3-2F6E9B01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Work Zone Details with Troop I 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B883F-35FF-EBB7-A0BD-2A0002CE1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r>
              <a:rPr lang="en-US" sz="2800" dirty="0"/>
              <a:t>Two details in the last two weeks:</a:t>
            </a:r>
          </a:p>
          <a:p>
            <a:r>
              <a:rPr lang="en-US" sz="2800" dirty="0"/>
              <a:t>79 Traffic Stops</a:t>
            </a:r>
          </a:p>
          <a:p>
            <a:r>
              <a:rPr lang="en-US" sz="2800" dirty="0"/>
              <a:t>70 citations</a:t>
            </a:r>
          </a:p>
          <a:p>
            <a:pPr marL="0" indent="0">
              <a:buNone/>
            </a:pPr>
            <a:r>
              <a:rPr lang="en-US" sz="2800" dirty="0"/>
              <a:t>Speeds ranging from 15 mph to 33 mph over the posted work zone limit.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F9D65-E84F-771B-D065-886AA7C8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3F8B-3525-3522-9B12-F6D2ACF5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BAE8-880A-0352-6734-C403B390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Operation Water Buffalo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12F45-AB22-082C-9C51-7D88AC86A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r>
              <a:rPr lang="en-US" sz="2800" dirty="0"/>
              <a:t>Kingfield area enforcement 10/01/25-02/18/26:</a:t>
            </a:r>
          </a:p>
          <a:p>
            <a:r>
              <a:rPr lang="en-US" sz="2800" dirty="0"/>
              <a:t>132 Inspections	20 OOS Driver		8 OOS Vehicle</a:t>
            </a:r>
          </a:p>
          <a:p>
            <a:endParaRPr lang="en-US" sz="2800" dirty="0"/>
          </a:p>
          <a:p>
            <a:r>
              <a:rPr lang="en-US" sz="2800" dirty="0"/>
              <a:t>Hollis area enforcement 10/01/25 – 02/18/26:</a:t>
            </a:r>
          </a:p>
          <a:p>
            <a:r>
              <a:rPr lang="en-US" sz="2800" dirty="0"/>
              <a:t>24 Inspections	6 OOS Driver		4 OOS Vehicle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FFFAE-CE4F-0149-F76D-57C99EA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2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1857" y="4735286"/>
            <a:ext cx="5453744" cy="1617698"/>
          </a:xfrm>
        </p:spPr>
        <p:txBody>
          <a:bodyPr/>
          <a:lstStyle/>
          <a:p>
            <a:r>
              <a:rPr lang="en-US" dirty="0"/>
              <a:t>Lt. Randall Keaten</a:t>
            </a:r>
          </a:p>
          <a:p>
            <a:r>
              <a:rPr lang="en-US" dirty="0"/>
              <a:t>207-816-0392</a:t>
            </a:r>
          </a:p>
          <a:p>
            <a:r>
              <a:rPr lang="en-US" dirty="0"/>
              <a:t>Randall.m.keaten@maine.gov</a:t>
            </a:r>
          </a:p>
          <a:p>
            <a:endParaRPr lang="en-US" dirty="0"/>
          </a:p>
        </p:txBody>
      </p:sp>
      <p:pic>
        <p:nvPicPr>
          <p:cNvPr id="4" name="Content Placeholder 4" descr="A car parked in front of a house&#10;&#10;AI-generated content may be incorrect.">
            <a:extLst>
              <a:ext uri="{FF2B5EF4-FFF2-40B4-BE49-F238E27FC236}">
                <a16:creationId xmlns:a16="http://schemas.microsoft.com/office/drawing/2014/main" id="{09B79C35-9C83-2843-2996-F9C9F28F9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3" y="71988"/>
            <a:ext cx="5794248" cy="41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What is an ECVSP?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ECVSP is the Electronic Commercial Vehicle Safety Plan.</a:t>
            </a:r>
          </a:p>
          <a:p>
            <a:pPr marL="0" indent="0">
              <a:buNone/>
            </a:pPr>
            <a:r>
              <a:rPr lang="en-US" dirty="0"/>
              <a:t>-Framework for spending MCSAP Grant funds.</a:t>
            </a:r>
          </a:p>
          <a:p>
            <a:pPr marL="0" indent="0">
              <a:buNone/>
            </a:pPr>
            <a:r>
              <a:rPr lang="en-US" dirty="0"/>
              <a:t>-All 50 states have plans online to view.</a:t>
            </a:r>
          </a:p>
          <a:p>
            <a:pPr marL="0" indent="0">
              <a:buNone/>
            </a:pPr>
            <a:r>
              <a:rPr lang="en-US" dirty="0"/>
              <a:t>-All plans have been approved by FMCSA for disbursement of funds on actionable activities and purchases.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885662"/>
          </a:xfrm>
        </p:spPr>
        <p:txBody>
          <a:bodyPr/>
          <a:lstStyle/>
          <a:p>
            <a:r>
              <a:rPr lang="en-US" dirty="0"/>
              <a:t>8 Areas of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F4057-0C39-E450-844F-B63859BD5F6E}"/>
              </a:ext>
            </a:extLst>
          </p:cNvPr>
          <p:cNvSpPr txBox="1"/>
          <p:nvPr/>
        </p:nvSpPr>
        <p:spPr>
          <a:xfrm>
            <a:off x="435429" y="1643743"/>
            <a:ext cx="68797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-Driver Inspections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-Vehicle Inspections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-Traffic Enforcement</a:t>
            </a:r>
          </a:p>
          <a:p>
            <a:r>
              <a:rPr lang="en-US" sz="3200" dirty="0"/>
              <a:t>-Investigations – CR’s </a:t>
            </a:r>
          </a:p>
          <a:p>
            <a:r>
              <a:rPr lang="en-US" sz="3200" dirty="0"/>
              <a:t>-New Entrant Safety Audits</a:t>
            </a:r>
          </a:p>
          <a:p>
            <a:r>
              <a:rPr lang="en-US" sz="3200" dirty="0"/>
              <a:t>-Border State CMV Safety Programs</a:t>
            </a:r>
          </a:p>
          <a:p>
            <a:r>
              <a:rPr lang="en-US" sz="3200" dirty="0"/>
              <a:t>-PRISM Program Participation</a:t>
            </a:r>
          </a:p>
          <a:p>
            <a:r>
              <a:rPr lang="en-US" sz="3200" dirty="0"/>
              <a:t>-Data Collection and Reporting</a:t>
            </a:r>
          </a:p>
          <a:p>
            <a:endParaRPr lang="en-US" dirty="0"/>
          </a:p>
        </p:txBody>
      </p:sp>
      <p:pic>
        <p:nvPicPr>
          <p:cNvPr id="1028" name="Picture 4" descr="Troop K Commercial Vehicle Unit | Maine ...">
            <a:extLst>
              <a:ext uri="{FF2B5EF4-FFF2-40B4-BE49-F238E27FC236}">
                <a16:creationId xmlns:a16="http://schemas.microsoft.com/office/drawing/2014/main" id="{935E72AC-50A0-C1AF-E690-C2327F9A418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269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1412530"/>
          </a:xfrm>
        </p:spPr>
        <p:txBody>
          <a:bodyPr/>
          <a:lstStyle/>
          <a:p>
            <a:r>
              <a:rPr lang="en-US" dirty="0"/>
              <a:t>Action Plans and Enforcement ‘25’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94114"/>
            <a:ext cx="5864225" cy="4553041"/>
          </a:xfrm>
        </p:spPr>
        <p:txBody>
          <a:bodyPr>
            <a:normAutofit/>
          </a:bodyPr>
          <a:lstStyle/>
          <a:p>
            <a:r>
              <a:rPr lang="en-US" sz="3600" dirty="0"/>
              <a:t>-Eastern Service Center Initiatives</a:t>
            </a:r>
          </a:p>
          <a:p>
            <a:r>
              <a:rPr lang="en-US" sz="3600" dirty="0"/>
              <a:t>-Operation ORCA / PC Details</a:t>
            </a:r>
          </a:p>
          <a:p>
            <a:r>
              <a:rPr lang="en-US" sz="3600" dirty="0"/>
              <a:t>-D.R.I.V.E. details</a:t>
            </a:r>
          </a:p>
          <a:p>
            <a:r>
              <a:rPr lang="en-US" sz="3600" dirty="0"/>
              <a:t>-Work Zone Speed Details</a:t>
            </a:r>
          </a:p>
          <a:p>
            <a:r>
              <a:rPr lang="en-US" sz="3600" dirty="0"/>
              <a:t>-Operation Water Buffalo</a:t>
            </a:r>
          </a:p>
        </p:txBody>
      </p:sp>
      <p:pic>
        <p:nvPicPr>
          <p:cNvPr id="2050" name="Picture 2" descr="Commercial Vehicle Enforcement Unit ...">
            <a:extLst>
              <a:ext uri="{FF2B5EF4-FFF2-40B4-BE49-F238E27FC236}">
                <a16:creationId xmlns:a16="http://schemas.microsoft.com/office/drawing/2014/main" id="{C1212CA5-D7AD-12FA-D618-E1760F16BEF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269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Eastern Service Center Initiatives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100943"/>
            <a:ext cx="9094798" cy="4510803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Service Center Crash Reduction Initiative.  October 20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October 24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/>
              <a:t>.</a:t>
            </a:r>
            <a:endParaRPr lang="en-US" sz="2800" dirty="0"/>
          </a:p>
          <a:p>
            <a:r>
              <a:rPr lang="en-US" sz="2400" dirty="0"/>
              <a:t>-Goal is crash reduction in rural areas.</a:t>
            </a:r>
          </a:p>
          <a:p>
            <a:r>
              <a:rPr lang="en-US" sz="2400" dirty="0"/>
              <a:t>Level 1 - 75	  Level 2 - 122	Level 3 - 109 	        Level 5 – 3	Total:309</a:t>
            </a:r>
          </a:p>
          <a:p>
            <a:r>
              <a:rPr lang="en-US" sz="2400" dirty="0"/>
              <a:t>OOS Driver – 19	OOS Vehicle – 34	Violations - 346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0660-1C58-444A-64C2-A1524236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D717-D246-178A-BDCA-0BE510D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Eastern Service Center Initiatives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54C8-1F83-B73E-CBF1-B7AEDC9E4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Hot Shot.  October 28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October 30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-Goal is to target high risk carriers on the interstate and back roads of Maine.</a:t>
            </a:r>
          </a:p>
          <a:p>
            <a:r>
              <a:rPr lang="en-US" dirty="0"/>
              <a:t>Level 1 - 30	Level 2 - 46	Level 3 - 54 	Level 5 – 0	Total:130</a:t>
            </a:r>
          </a:p>
          <a:p>
            <a:r>
              <a:rPr lang="en-US" dirty="0"/>
              <a:t>OOS Driver – 14	OOS Vehicle – 22	Violations - 181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1B3BC-62A1-967F-CD50-EEA6432C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3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FC52-09C2-F5DD-7EDE-0F54A5D0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DC33-D8E5-88E4-1DA9-06398DF3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Eastern Service Center Initiatives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0E469-EC08-6DD4-9A15-7E8E313E4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Service Center Crash Reduction Initiative.  November 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November 7.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-Goal is crash reduction in rural areas.</a:t>
            </a:r>
          </a:p>
          <a:p>
            <a:r>
              <a:rPr lang="en-US" dirty="0"/>
              <a:t>Level 1 - 71	Level 2 - 98	Level 3 - 112 	Level 5 – 0	Total:298</a:t>
            </a:r>
          </a:p>
          <a:p>
            <a:r>
              <a:rPr lang="en-US" dirty="0"/>
              <a:t>OOS Driver – 21	OOS Vehicle – 33	Violations - 307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BCED-E327-5CB5-AA59-8A0BCC24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6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1060269"/>
          </a:xfrm>
        </p:spPr>
        <p:txBody>
          <a:bodyPr/>
          <a:lstStyle/>
          <a:p>
            <a:r>
              <a:rPr lang="en-US" dirty="0"/>
              <a:t>Operation ORCA 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1502229"/>
            <a:ext cx="5580586" cy="1926771"/>
          </a:xfrm>
        </p:spPr>
        <p:txBody>
          <a:bodyPr/>
          <a:lstStyle/>
          <a:p>
            <a:r>
              <a:rPr lang="en-US" dirty="0"/>
              <a:t>(Other-Vehicle Risks to Commercial Autos)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C5693-A9BA-AB8E-8E19-499752208F33}"/>
              </a:ext>
            </a:extLst>
          </p:cNvPr>
          <p:cNvSpPr txBox="1"/>
          <p:nvPr/>
        </p:nvSpPr>
        <p:spPr>
          <a:xfrm>
            <a:off x="5377543" y="2562498"/>
            <a:ext cx="6128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Targeting high volume CMV areas with passenger car enforcement to reduce PC initiated CMV fatalities.</a:t>
            </a:r>
          </a:p>
          <a:p>
            <a:endParaRPr lang="en-US" sz="2400" dirty="0"/>
          </a:p>
          <a:p>
            <a:r>
              <a:rPr lang="en-US" sz="2400" dirty="0"/>
              <a:t>Quarter 1 - 52 Traffic Stops with 24 citations</a:t>
            </a:r>
          </a:p>
          <a:p>
            <a:endParaRPr lang="en-US" sz="2400" dirty="0"/>
          </a:p>
          <a:p>
            <a:r>
              <a:rPr lang="en-US" sz="2400" dirty="0"/>
              <a:t>Partnership with DOT to gain their training and use their equipment to supplement our enforcement activities. 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59144-86A4-A87A-6A4E-B063B1B14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B68-ED9E-55FA-0834-8E93D603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896311"/>
          </a:xfrm>
        </p:spPr>
        <p:txBody>
          <a:bodyPr/>
          <a:lstStyle/>
          <a:p>
            <a:r>
              <a:rPr lang="en-US" dirty="0"/>
              <a:t>D.R.I.V.E. Detail</a:t>
            </a:r>
            <a:br>
              <a:rPr lang="en-US" dirty="0"/>
            </a:br>
            <a:r>
              <a:rPr lang="en-US" sz="1600" dirty="0"/>
              <a:t>(Distracted Reckless Impaired Visibility Enforcement)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7ED51-C92E-5228-84AB-3D586A14D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39"/>
            <a:ext cx="8779112" cy="4539107"/>
          </a:xfrm>
        </p:spPr>
        <p:txBody>
          <a:bodyPr>
            <a:normAutofit/>
          </a:bodyPr>
          <a:lstStyle/>
          <a:p>
            <a:r>
              <a:rPr lang="en-US" sz="2800" dirty="0"/>
              <a:t>01/13/26 – 01/14/26</a:t>
            </a:r>
          </a:p>
          <a:p>
            <a:endParaRPr lang="en-US" sz="2800" dirty="0"/>
          </a:p>
          <a:p>
            <a:r>
              <a:rPr lang="en-US" sz="2800" dirty="0"/>
              <a:t>Technology sites for advanced screening with FMCSA partners.</a:t>
            </a:r>
          </a:p>
          <a:p>
            <a:r>
              <a:rPr lang="en-US" sz="2800" dirty="0"/>
              <a:t>390 Inspections with 80 OOS violations</a:t>
            </a:r>
          </a:p>
          <a:p>
            <a:endParaRPr lang="en-US" sz="2800" dirty="0"/>
          </a:p>
          <a:p>
            <a:r>
              <a:rPr lang="en-US" sz="2800" dirty="0"/>
              <a:t>Focus on Hazmat carriers operating in extension of Emergency order with HOS relief.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13F40-F79D-BDB3-4252-23CCCB9E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165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{D2C8E74B-659F-41CA-8827-6ED93FEE174B}TFb05bf529-a1dc-42d5-b9d6-8a1e9569dd9caf6e7d0f_win32-c3c9796a48f5</Template>
  <TotalTime>315</TotalTime>
  <Words>518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 Light</vt:lpstr>
      <vt:lpstr>Calibri</vt:lpstr>
      <vt:lpstr>Posterama</vt:lpstr>
      <vt:lpstr>Times New Roman</vt:lpstr>
      <vt:lpstr>Custom</vt:lpstr>
      <vt:lpstr>ECVSP 25 and Operational Plans</vt:lpstr>
      <vt:lpstr>What is an ECVSP? </vt:lpstr>
      <vt:lpstr>8 Areas of Focus</vt:lpstr>
      <vt:lpstr>Action Plans and Enforcement ‘25’</vt:lpstr>
      <vt:lpstr>Eastern Service Center Initiatives</vt:lpstr>
      <vt:lpstr>Eastern Service Center Initiatives</vt:lpstr>
      <vt:lpstr>Eastern Service Center Initiatives</vt:lpstr>
      <vt:lpstr>Operation ORCA </vt:lpstr>
      <vt:lpstr>D.R.I.V.E. Detail (Distracted Reckless Impaired Visibility Enforcement) </vt:lpstr>
      <vt:lpstr>Work Zone Details with Troop I </vt:lpstr>
      <vt:lpstr>Operation Water Buffalo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Keaten, Randall M</dc:creator>
  <cp:lastModifiedBy>Keaten, Randall M</cp:lastModifiedBy>
  <cp:revision>2</cp:revision>
  <dcterms:created xsi:type="dcterms:W3CDTF">2026-02-18T18:04:26Z</dcterms:created>
  <dcterms:modified xsi:type="dcterms:W3CDTF">2026-02-18T23:20:13Z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