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sldIdLst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180" autoAdjust="0"/>
  </p:normalViewPr>
  <p:slideViewPr>
    <p:cSldViewPr snapToGrid="0">
      <p:cViewPr varScale="1">
        <p:scale>
          <a:sx n="62" d="100"/>
          <a:sy n="62" d="100"/>
        </p:scale>
        <p:origin x="14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2051-11F0-4278-82BD-718FF58909B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556F-CEED-40E2-B956-C9D2CB929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FD4A-A0E3-4F17-8664-C7D8EA949A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4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54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2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8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9FD4A-A0E3-4F17-8664-C7D8EA949A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63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9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9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56F-CEED-40E2-B956-C9D2CB9298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753" cy="68848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88" y="930581"/>
            <a:ext cx="8928847" cy="1763851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 bwMode="auto">
          <a:xfrm>
            <a:off x="1059699" y="3168609"/>
            <a:ext cx="293156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9424906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753" cy="68848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88" y="930581"/>
            <a:ext cx="8928847" cy="1763851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 bwMode="auto">
          <a:xfrm>
            <a:off x="1059699" y="3168609"/>
            <a:ext cx="293156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75281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1" y="-1"/>
            <a:ext cx="12197287" cy="4014789"/>
          </a:xfrm>
          <a:prstGeom prst="rect">
            <a:avLst/>
          </a:prstGeom>
          <a:solidFill>
            <a:srgbClr val="121A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6699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88" y="1030593"/>
            <a:ext cx="8928847" cy="1763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269"/>
            <a:ext cx="12197287" cy="181175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6993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 userDrawn="1"/>
        </p:nvSpPr>
        <p:spPr>
          <a:xfrm>
            <a:off x="9291" y="13836"/>
            <a:ext cx="9697292" cy="6855800"/>
          </a:xfrm>
          <a:custGeom>
            <a:avLst/>
            <a:gdLst>
              <a:gd name="connsiteX0" fmla="*/ 0 w 13782907"/>
              <a:gd name="connsiteY0" fmla="*/ 0 h 13738301"/>
              <a:gd name="connsiteX1" fmla="*/ 13782907 w 13782907"/>
              <a:gd name="connsiteY1" fmla="*/ 0 h 13738301"/>
              <a:gd name="connsiteX2" fmla="*/ 13782907 w 13782907"/>
              <a:gd name="connsiteY2" fmla="*/ 13738301 h 13738301"/>
              <a:gd name="connsiteX3" fmla="*/ 0 w 13782907"/>
              <a:gd name="connsiteY3" fmla="*/ 13738301 h 13738301"/>
              <a:gd name="connsiteX4" fmla="*/ 0 w 13782907"/>
              <a:gd name="connsiteY4" fmla="*/ 0 h 13738301"/>
              <a:gd name="connsiteX0" fmla="*/ 0 w 19403122"/>
              <a:gd name="connsiteY0" fmla="*/ 0 h 13738301"/>
              <a:gd name="connsiteX1" fmla="*/ 19403122 w 19403122"/>
              <a:gd name="connsiteY1" fmla="*/ 44604 h 13738301"/>
              <a:gd name="connsiteX2" fmla="*/ 13782907 w 19403122"/>
              <a:gd name="connsiteY2" fmla="*/ 13738301 h 13738301"/>
              <a:gd name="connsiteX3" fmla="*/ 0 w 19403122"/>
              <a:gd name="connsiteY3" fmla="*/ 13738301 h 13738301"/>
              <a:gd name="connsiteX4" fmla="*/ 0 w 19403122"/>
              <a:gd name="connsiteY4" fmla="*/ 0 h 13738301"/>
              <a:gd name="connsiteX0" fmla="*/ 0 w 19425424"/>
              <a:gd name="connsiteY0" fmla="*/ 0 h 13738301"/>
              <a:gd name="connsiteX1" fmla="*/ 19425424 w 19425424"/>
              <a:gd name="connsiteY1" fmla="*/ 44604 h 13738301"/>
              <a:gd name="connsiteX2" fmla="*/ 13782907 w 19425424"/>
              <a:gd name="connsiteY2" fmla="*/ 13738301 h 13738301"/>
              <a:gd name="connsiteX3" fmla="*/ 0 w 19425424"/>
              <a:gd name="connsiteY3" fmla="*/ 13738301 h 13738301"/>
              <a:gd name="connsiteX4" fmla="*/ 0 w 19425424"/>
              <a:gd name="connsiteY4" fmla="*/ 0 h 13738301"/>
              <a:gd name="connsiteX0" fmla="*/ 0 w 19403122"/>
              <a:gd name="connsiteY0" fmla="*/ 1 h 13738302"/>
              <a:gd name="connsiteX1" fmla="*/ 19403122 w 19403122"/>
              <a:gd name="connsiteY1" fmla="*/ 0 h 13738302"/>
              <a:gd name="connsiteX2" fmla="*/ 13782907 w 19403122"/>
              <a:gd name="connsiteY2" fmla="*/ 13738302 h 13738302"/>
              <a:gd name="connsiteX3" fmla="*/ 0 w 19403122"/>
              <a:gd name="connsiteY3" fmla="*/ 13738302 h 13738302"/>
              <a:gd name="connsiteX4" fmla="*/ 0 w 19403122"/>
              <a:gd name="connsiteY4" fmla="*/ 1 h 1373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rgbClr val="121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371" y="1754373"/>
            <a:ext cx="5020792" cy="123110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890371" y="3213208"/>
            <a:ext cx="502079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17223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758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85989"/>
            <a:ext cx="2990850" cy="168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000500" y="0"/>
            <a:ext cx="4086226" cy="6858000"/>
          </a:xfrm>
          <a:prstGeom prst="rect">
            <a:avLst/>
          </a:prstGeom>
          <a:solidFill>
            <a:srgbClr val="121A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6699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086726" y="0"/>
            <a:ext cx="41052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86262" y="2143124"/>
            <a:ext cx="3386138" cy="2928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17223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0843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1" y="-1"/>
            <a:ext cx="12197287" cy="3389011"/>
          </a:xfrm>
          <a:prstGeom prst="rect">
            <a:avLst/>
          </a:prstGeom>
          <a:solidFill>
            <a:srgbClr val="121A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6699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260"/>
            <a:ext cx="12197287" cy="18117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9139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9686" y="795500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29686" y="1658807"/>
            <a:ext cx="11405127" cy="43288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1363" indent="-300038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033463" indent="-179388" defTabSz="10334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7950" indent="-171450">
              <a:buFont typeface="Wingdings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9358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21A4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34459" y="1375098"/>
            <a:ext cx="113003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1061312"/>
      </p:ext>
    </p:extLst>
  </p:cSld>
  <p:clrMapOvr>
    <a:masterClrMapping/>
  </p:clrMapOvr>
  <p:transition spd="med">
    <p:pull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29686" y="1453407"/>
            <a:ext cx="4579636" cy="42794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62013" indent="-366713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6500" indent="-193675" defTabSz="10334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3375" indent="-225425">
              <a:buFont typeface="Wingdings" pitchFamily="2" charset="2"/>
              <a:buChar char="§"/>
              <a:tabLst>
                <a:tab pos="1603375" algn="l"/>
              </a:tabLst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-18923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21A4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9686" y="723568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30838" y="1454150"/>
            <a:ext cx="6162675" cy="42783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34459" y="1375098"/>
            <a:ext cx="1130035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1691234"/>
      </p:ext>
    </p:extLst>
  </p:cSld>
  <p:clrMapOvr>
    <a:masterClrMapping/>
  </p:clrMapOvr>
  <p:transition spd="med">
    <p:pull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4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96" y="999460"/>
            <a:ext cx="5613991" cy="563192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974725" y="1828165"/>
            <a:ext cx="3438525" cy="3328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9358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21A4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9686" y="859466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534459" y="1566822"/>
            <a:ext cx="461327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420169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3836"/>
            <a:ext cx="7656576" cy="6844164"/>
          </a:xfrm>
          <a:custGeom>
            <a:avLst/>
            <a:gdLst>
              <a:gd name="connsiteX0" fmla="*/ 0 w 5167417"/>
              <a:gd name="connsiteY0" fmla="*/ 0 h 6844164"/>
              <a:gd name="connsiteX1" fmla="*/ 5167417 w 5167417"/>
              <a:gd name="connsiteY1" fmla="*/ 0 h 6844164"/>
              <a:gd name="connsiteX2" fmla="*/ 3615257 w 5167417"/>
              <a:gd name="connsiteY2" fmla="*/ 6844164 h 6844164"/>
              <a:gd name="connsiteX3" fmla="*/ 0 w 5167417"/>
              <a:gd name="connsiteY3" fmla="*/ 6844164 h 684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417" h="6844164">
                <a:moveTo>
                  <a:pt x="0" y="0"/>
                </a:moveTo>
                <a:lnTo>
                  <a:pt x="5167417" y="0"/>
                </a:lnTo>
                <a:lnTo>
                  <a:pt x="3615257" y="6844164"/>
                </a:lnTo>
                <a:lnTo>
                  <a:pt x="0" y="68441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1"/>
          </p:nvPr>
        </p:nvSpPr>
        <p:spPr>
          <a:xfrm>
            <a:off x="7790688" y="658813"/>
            <a:ext cx="3499104" cy="13040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>
          <a:xfrm>
            <a:off x="7802563" y="2255838"/>
            <a:ext cx="3756025" cy="4021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09543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42744" y="463254"/>
            <a:ext cx="10034492" cy="11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  <a:ea typeface="Montserrat Bold" charset="0"/>
                <a:cs typeface="Montserrat Bold" charset="0"/>
              </a:rPr>
              <a:t>Agenda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642744" y="1932808"/>
            <a:ext cx="643351" cy="110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rgbClr val="B3C3D3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42743" y="3258044"/>
            <a:ext cx="643351" cy="110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rgbClr val="B3C3D3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2742" y="4662291"/>
            <a:ext cx="643351" cy="110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rgbClr val="B3C3D3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639503" y="3258044"/>
            <a:ext cx="643351" cy="110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rgbClr val="B3C3D3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639505" y="1965287"/>
            <a:ext cx="643351" cy="110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rgbClr val="B3C3D3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639503" y="4662290"/>
            <a:ext cx="643351" cy="110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rgbClr val="B3C3D3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72334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3"/>
          <p:cNvSpPr txBox="1">
            <a:spLocks/>
          </p:cNvSpPr>
          <p:nvPr userDrawn="1"/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4" name="スライド番号プレースホルダー 3"/>
          <p:cNvSpPr txBox="1">
            <a:spLocks/>
          </p:cNvSpPr>
          <p:nvPr userDrawn="1"/>
        </p:nvSpPr>
        <p:spPr>
          <a:xfrm>
            <a:off x="17303570" y="9585188"/>
            <a:ext cx="10801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>
            <a:off x="0" y="9358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21A4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90563" y="1916264"/>
            <a:ext cx="2443162" cy="441627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433551" y="1916263"/>
            <a:ext cx="2443162" cy="44157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176443" y="1916263"/>
            <a:ext cx="2443162" cy="44157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863430" y="1916263"/>
            <a:ext cx="2443162" cy="44157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9686" y="723568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686" y="1356786"/>
            <a:ext cx="11405127" cy="388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1363" indent="-300038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033463" indent="-179388" defTabSz="10334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7950" indent="-171450">
              <a:buFont typeface="Wingdings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988" y="6331971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45971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5" y="1478943"/>
            <a:ext cx="7856475" cy="46170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lang="en-US" sz="2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buFont typeface="Wingdings" pitchFamily="2" charset="2"/>
              <a:buChar char="§"/>
              <a:defRPr/>
            </a:lvl4pPr>
            <a:lvl5pPr marL="342900" indent="-342900">
              <a:buFont typeface="Wingdings" pitchFamily="2" charset="2"/>
              <a:buChar char="§"/>
              <a:defRPr/>
            </a:lvl5pPr>
          </a:lstStyle>
          <a:p>
            <a:pPr marL="342900" lvl="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342900" lvl="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58801" y="6574715"/>
            <a:ext cx="875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0" dirty="0">
                <a:solidFill>
                  <a:schemeClr val="bg1"/>
                </a:solidFill>
              </a:rPr>
              <a:t>Drat-6/7/18</a:t>
            </a:r>
            <a:endParaRPr lang="en-US" sz="1200" b="1" i="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9358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21A4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941050" y="6415049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634952" y="975927"/>
            <a:ext cx="2979858" cy="645483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634952" y="1621410"/>
            <a:ext cx="2979858" cy="4464205"/>
          </a:xfrm>
          <a:prstGeom prst="rect">
            <a:avLst/>
          </a:prstGeom>
          <a:solidFill>
            <a:srgbClr val="F2F2F2"/>
          </a:solidFill>
        </p:spPr>
        <p:txBody>
          <a:bodyPr lIns="228600" tIns="246888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9686" y="723568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52111330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4 boxes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93701" y="1489076"/>
            <a:ext cx="5261376" cy="4553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07015" y="1489074"/>
            <a:ext cx="2673759" cy="645483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107017" y="2134558"/>
            <a:ext cx="2673759" cy="1392076"/>
          </a:xfrm>
          <a:prstGeom prst="rect">
            <a:avLst/>
          </a:prstGeom>
          <a:solidFill>
            <a:srgbClr val="F2F2F2"/>
          </a:solidFill>
        </p:spPr>
        <p:txBody>
          <a:bodyPr lIns="228600" tIns="246888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9079807" y="3816482"/>
            <a:ext cx="2673757" cy="645483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9079808" y="4461966"/>
            <a:ext cx="2673757" cy="1392076"/>
          </a:xfrm>
          <a:prstGeom prst="rect">
            <a:avLst/>
          </a:prstGeom>
          <a:solidFill>
            <a:srgbClr val="F2F2F2"/>
          </a:solidFill>
        </p:spPr>
        <p:txBody>
          <a:bodyPr lIns="228600" tIns="246888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107014" y="3816482"/>
            <a:ext cx="2673757" cy="645483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107015" y="4461966"/>
            <a:ext cx="2673757" cy="1392076"/>
          </a:xfrm>
          <a:prstGeom prst="rect">
            <a:avLst/>
          </a:prstGeom>
          <a:solidFill>
            <a:srgbClr val="F2F2F2"/>
          </a:solidFill>
        </p:spPr>
        <p:txBody>
          <a:bodyPr lIns="228600" tIns="246888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9079806" y="1489074"/>
            <a:ext cx="2673759" cy="645483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9079807" y="2134558"/>
            <a:ext cx="2673759" cy="1392076"/>
          </a:xfrm>
          <a:prstGeom prst="rect">
            <a:avLst/>
          </a:prstGeom>
          <a:solidFill>
            <a:srgbClr val="F2F2F2"/>
          </a:solidFill>
        </p:spPr>
        <p:txBody>
          <a:bodyPr lIns="228600" tIns="246888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9686" y="723568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42797682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6823" y="1489076"/>
            <a:ext cx="11441113" cy="914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8211845" y="2733753"/>
            <a:ext cx="3622967" cy="852826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211846" y="3586579"/>
            <a:ext cx="3622967" cy="2418295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>
              <a:lnSpc>
                <a:spcPct val="100000"/>
              </a:lnSpc>
              <a:buNone/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8419909" y="5884661"/>
            <a:ext cx="734887" cy="12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360418" y="2733753"/>
            <a:ext cx="3622967" cy="852826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360419" y="3586579"/>
            <a:ext cx="3622967" cy="2418295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>
              <a:lnSpc>
                <a:spcPct val="100000"/>
              </a:lnSpc>
              <a:buNone/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568482" y="5884661"/>
            <a:ext cx="734887" cy="12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96498" y="2733753"/>
            <a:ext cx="3622967" cy="852826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96499" y="3586579"/>
            <a:ext cx="3622967" cy="2418295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>
              <a:lnSpc>
                <a:spcPct val="100000"/>
              </a:lnSpc>
              <a:buNone/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704562" y="5884661"/>
            <a:ext cx="734887" cy="12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9686" y="723568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54710328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4 low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6497" y="1489076"/>
            <a:ext cx="11338317" cy="914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60135" y="2733753"/>
            <a:ext cx="2673759" cy="852826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260137" y="3586579"/>
            <a:ext cx="2673759" cy="2437149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>
              <a:lnSpc>
                <a:spcPct val="100000"/>
              </a:lnSpc>
              <a:buNone/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468199" y="5884661"/>
            <a:ext cx="542348" cy="41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378318" y="2733753"/>
            <a:ext cx="2673757" cy="852826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378319" y="3586579"/>
            <a:ext cx="2673757" cy="2437149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>
              <a:lnSpc>
                <a:spcPct val="100000"/>
              </a:lnSpc>
              <a:buNone/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3586381" y="5884661"/>
            <a:ext cx="542348" cy="41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96499" y="2733753"/>
            <a:ext cx="2673757" cy="852826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96500" y="3586579"/>
            <a:ext cx="2673757" cy="2437149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>
              <a:lnSpc>
                <a:spcPct val="100000"/>
              </a:lnSpc>
              <a:buNone/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704562" y="5884661"/>
            <a:ext cx="542348" cy="41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9141953" y="2733753"/>
            <a:ext cx="2673759" cy="852826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 algn="l" defTabSz="3429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lang="en-US" sz="105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9141954" y="3586579"/>
            <a:ext cx="2673759" cy="2437149"/>
          </a:xfrm>
          <a:prstGeom prst="rect">
            <a:avLst/>
          </a:prstGeom>
          <a:solidFill>
            <a:srgbClr val="F2F2F2"/>
          </a:solidFill>
        </p:spPr>
        <p:txBody>
          <a:bodyPr lIns="228600" tIns="246888"/>
          <a:lstStyle>
            <a:lvl1pPr marL="0" indent="0">
              <a:lnSpc>
                <a:spcPct val="100000"/>
              </a:lnSpc>
              <a:buNone/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9350017" y="5884661"/>
            <a:ext cx="542348" cy="41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9686" y="723568"/>
            <a:ext cx="11405127" cy="4944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6111446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8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4745-1B4A-477C-9381-8A3EEDC3501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4676-B516-4E36-9464-7C154021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43467"/>
          </a:xfrm>
          <a:prstGeom prst="rect">
            <a:avLst/>
          </a:prstGeom>
          <a:solidFill>
            <a:srgbClr val="121A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6699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2565" y="6279345"/>
            <a:ext cx="2986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1475F6-15BF-E945-87A6-683076D416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36" y="176158"/>
            <a:ext cx="2861407" cy="291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99" y="92639"/>
            <a:ext cx="2518724" cy="4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2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>
    <p:pull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ts val="1200"/>
        </a:spcBef>
        <a:spcAft>
          <a:spcPct val="0"/>
        </a:spcAft>
        <a:buFont typeface="Wingdings" pitchFamily="2" charset="2"/>
        <a:buChar char="§"/>
        <a:defRPr lang="en-US" sz="2400" baseline="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96504" indent="-248841" algn="l" rtl="0" eaLnBrk="1" fontAlgn="base" hangingPunct="1">
        <a:spcBef>
          <a:spcPts val="450"/>
        </a:spcBef>
        <a:spcAft>
          <a:spcPct val="0"/>
        </a:spcAft>
        <a:buFont typeface="Arial" panose="020B0604020202020204" pitchFamily="34" charset="0"/>
        <a:buChar char="─"/>
        <a:defRPr sz="2000" baseline="0">
          <a:solidFill>
            <a:srgbClr val="777777"/>
          </a:solidFill>
          <a:latin typeface="+mn-lt"/>
        </a:defRPr>
      </a:lvl2pPr>
      <a:lvl3pPr marL="904875" indent="-17978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baseline="0">
          <a:solidFill>
            <a:srgbClr val="777777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learinghouse@dot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protect-2Dus.mimecast.com_s_I-5Fg-5FCQWqLDSkDRUxcrw1&amp;d=DwMFAg&amp;c=euGZstcaTDllvimEN8b7jXrwqOf-v5A_CdpgnVfiiMM&amp;r=XyWIwOXQLTrEikJyu3wMRlZBGOQ4ace5B8JFz-_yKMk&amp;m=HAvk8AFkHmW0ityP7I4fUxlso9r38vpNUlnVXovso60&amp;s=Etz73dTyVpaCyn-1CQQLYWJO52wnQWWWTLmMa2Wf0a4&amp;e=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urldefense.proofpoint.com/v2/url?u=https-3A__protect-2Dus.mimecast.com_s_vvKHCVOyZLcx4ZFym41c&amp;d=DwMFAg&amp;c=euGZstcaTDllvimEN8b7jXrwqOf-v5A_CdpgnVfiiMM&amp;r=XyWIwOXQLTrEikJyu3wMRlZBGOQ4ace5B8JFz-_yKMk&amp;m=HAvk8AFkHmW0ityP7I4fUxlso9r38vpNUlnVXovso60&amp;s=MCu6Lak5PJaF-pQ89OzT9fbtubIB9wgKNFrRTLmtJAg&amp;e=" TargetMode="External"/><Relationship Id="rId4" Type="http://schemas.openxmlformats.org/officeDocument/2006/relationships/hyperlink" Target="https://urldefense.proofpoint.com/v2/url?u=https-3A__protect-2Dus.mimecast.com_s_1H-5FtCR6rBEhvKOfNR6Ol&amp;d=DwMFAg&amp;c=euGZstcaTDllvimEN8b7jXrwqOf-v5A_CdpgnVfiiMM&amp;r=XyWIwOXQLTrEikJyu3wMRlZBGOQ4ace5B8JFz-_yKMk&amp;m=HAvk8AFkHmW0ityP7I4fUxlso9r38vpNUlnVXovso60&amp;s=HG-d8kJW-L3PQBjyUVYweL8Uqx8eZC7VkTzZTo4-uME&amp;e=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8854" y="3481356"/>
            <a:ext cx="6887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Maine Motor Transport Association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CD136-309D-439A-874E-20B30BE7B14D}"/>
              </a:ext>
            </a:extLst>
          </p:cNvPr>
          <p:cNvSpPr/>
          <p:nvPr/>
        </p:nvSpPr>
        <p:spPr>
          <a:xfrm>
            <a:off x="948854" y="3943021"/>
            <a:ext cx="431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November 19, 2020</a:t>
            </a:r>
          </a:p>
        </p:txBody>
      </p:sp>
    </p:spTree>
    <p:extLst>
      <p:ext uri="{BB962C8B-B14F-4D97-AF65-F5344CB8AC3E}">
        <p14:creationId xmlns:p14="http://schemas.microsoft.com/office/powerpoint/2010/main" val="81769068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Violations Reported to the Clearinghouse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212" y="1497013"/>
            <a:ext cx="5078489" cy="4834958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3040" r="3040"/>
          <a:stretch>
            <a:fillRect/>
          </a:stretch>
        </p:blipFill>
        <p:spPr>
          <a:xfrm>
            <a:off x="5586413" y="1454150"/>
            <a:ext cx="6007100" cy="48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974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Violations Reported to the Clearinghouse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86" y="1460809"/>
            <a:ext cx="11405127" cy="4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234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Violations Reported to the Clearinghouse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87" y="1454149"/>
            <a:ext cx="4878293" cy="4467149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1408" r="11408"/>
          <a:stretch>
            <a:fillRect/>
          </a:stretch>
        </p:blipFill>
        <p:spPr>
          <a:xfrm>
            <a:off x="5575610" y="1454150"/>
            <a:ext cx="6017903" cy="4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663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Return-To-Duty Process</a:t>
            </a: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122" r="18122"/>
          <a:stretch>
            <a:fillRect/>
          </a:stretch>
        </p:blipFill>
        <p:spPr>
          <a:xfrm>
            <a:off x="6133171" y="1454150"/>
            <a:ext cx="5460342" cy="4877821"/>
          </a:xfrm>
          <a:prstGeom prst="rect">
            <a:avLst/>
          </a:prstGeom>
        </p:spPr>
      </p:pic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9686" y="1449954"/>
            <a:ext cx="5462185" cy="48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5372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686" y="1483112"/>
            <a:ext cx="11405127" cy="48488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Pre-employment drug tests CANNOT be considered a refusal until the seal of the specimen cup is broken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Employers should NOT be duplicating violations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 annual query must be completed no later than 01.05.2021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 pre-employment query must be a full query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Consent for a limited query is done outside the Clearinghouse and kept on file with the carrier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FMCSA is the ONLY place to purchase queries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Queries must be purchased by the employer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No sharing accounts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9524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Email: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Clearinghouse@dot.gov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Phone: (844) 955-0207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Local FMCSA Field Office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Maine: (207) 622-8358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8890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9686" y="663679"/>
            <a:ext cx="11044559" cy="678303"/>
          </a:xfrm>
        </p:spPr>
        <p:txBody>
          <a:bodyPr>
            <a:normAutofit/>
          </a:bodyPr>
          <a:lstStyle/>
          <a:p>
            <a:r>
              <a:rPr lang="en-US" dirty="0"/>
              <a:t>Monthly Summary Report</a:t>
            </a:r>
            <a:r>
              <a:rPr lang="en-US"/>
              <a:t>– October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5" y="1701155"/>
            <a:ext cx="11405127" cy="4887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Registrations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Queries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Violations Reported to Clearinghouse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Return-to-Duty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475F6-15BF-E945-87A6-683076D4168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1359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Registrations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6" y="1646521"/>
            <a:ext cx="11405127" cy="4328888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 Registration for the FMCSA Drug and Alcohol Clearinghouse (Clearinghouse) began for all user roles on September 28, 2019. User roles include: drivers, employers, consortia/third-party administrators (C/TPAs), medical review officers (MROs), and substance abuse professionals (SAPs).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125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Registrations – By the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86" y="1761894"/>
            <a:ext cx="11405127" cy="45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5439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Registrations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86" y="1427355"/>
            <a:ext cx="11405127" cy="49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34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6" y="1646521"/>
            <a:ext cx="11405127" cy="43288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Employers are required to conduct queries in the Clearinghouse when hiring a new commercial driver’s license (CDL) holder and annually for all CDL drivers they currently employ.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Pre-employment Queries &gt; Full Queries &gt; Consent provided within the Clearinghouse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Annual Queries &gt; Limited Queries &gt; Consent provided outside the Clearinghouse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3349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Queries – By the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86" y="1561171"/>
            <a:ext cx="11405127" cy="47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1587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Violations Reported to the Clearinghouse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250070"/>
              </p:ext>
            </p:extLst>
          </p:nvPr>
        </p:nvGraphicFramePr>
        <p:xfrm>
          <a:off x="429685" y="1516568"/>
          <a:ext cx="11405128" cy="4815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900">
                  <a:extLst>
                    <a:ext uri="{9D8B030D-6E8A-4147-A177-3AD203B41FA5}">
                      <a16:colId xmlns:a16="http://schemas.microsoft.com/office/drawing/2014/main" val="175314830"/>
                    </a:ext>
                  </a:extLst>
                </a:gridCol>
                <a:gridCol w="8768228">
                  <a:extLst>
                    <a:ext uri="{9D8B030D-6E8A-4147-A177-3AD203B41FA5}">
                      <a16:colId xmlns:a16="http://schemas.microsoft.com/office/drawing/2014/main" val="176586488"/>
                    </a:ext>
                  </a:extLst>
                </a:gridCol>
              </a:tblGrid>
              <a:tr h="288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Reporting Entity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What Information will be reported to the Clearinghouse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844638"/>
                  </a:ext>
                </a:extLst>
              </a:tr>
              <a:tr h="685821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Prospective/Current Employer of CDL Driver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Or their designated C/TPA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An alcohol confirmation test with a concentration of 0.04 or higher.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Refusal to test (alcohol) as specified in 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49 CFR 40.261</a:t>
                      </a:r>
                      <a:r>
                        <a:rPr lang="en-US" sz="11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832381"/>
                  </a:ext>
                </a:extLst>
              </a:tr>
              <a:tr h="587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Refusal to test (drug) not requiring a determination by the MRO as specified in </a:t>
                      </a:r>
                      <a:r>
                        <a:rPr lang="en-US" sz="1100" u="sng" dirty="0">
                          <a:effectLst/>
                          <a:hlinkClick r:id="rId4"/>
                        </a:rPr>
                        <a:t>49 CFR 40.191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336222"/>
                  </a:ext>
                </a:extLst>
              </a:tr>
              <a:tr h="801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Actual knowledge, as defined in </a:t>
                      </a:r>
                      <a:r>
                        <a:rPr lang="en-US" sz="1100" u="sng" dirty="0">
                          <a:effectLst/>
                          <a:hlinkClick r:id="rId5"/>
                        </a:rPr>
                        <a:t>49 CFR 382.107</a:t>
                      </a:r>
                      <a:r>
                        <a:rPr lang="en-US" sz="1100" dirty="0">
                          <a:effectLst/>
                        </a:rPr>
                        <a:t>, that a driver has used alcohol on duty, used alcohol within four hours of coming on duty, used alcohol prior to post-accident testing, or has used a controlled substance.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192308"/>
                  </a:ext>
                </a:extLst>
              </a:tr>
              <a:tr h="26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Negative return-to-duty test results (drug and alcohol testing, as applicable)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862029"/>
                  </a:ext>
                </a:extLst>
              </a:tr>
              <a:tr h="314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Completion of follow-up testing.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543949"/>
                  </a:ext>
                </a:extLst>
              </a:tr>
              <a:tr h="5344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MRO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Verified positive, adulterated, or substituted drug test result (Within two business days of making a determination or verification of a DOT-approved drug test)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035248"/>
                  </a:ext>
                </a:extLst>
              </a:tr>
              <a:tr h="801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Refusal to test (drug) requiring a determination by the MRO as specified in </a:t>
                      </a:r>
                      <a:r>
                        <a:rPr lang="en-US" sz="1100" u="sng">
                          <a:effectLst/>
                          <a:hlinkClick r:id="rId4"/>
                        </a:rPr>
                        <a:t>49 CFR 40.191</a:t>
                      </a:r>
                      <a:r>
                        <a:rPr lang="en-US" sz="1100" u="sng">
                          <a:effectLst/>
                        </a:rPr>
                        <a:t> (</a:t>
                      </a:r>
                      <a:r>
                        <a:rPr lang="en-US" sz="1100">
                          <a:effectLst/>
                        </a:rPr>
                        <a:t>Within two business days of making a determination or verification of a DOT-approved drug test)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680244"/>
                  </a:ext>
                </a:extLst>
              </a:tr>
              <a:tr h="534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Changes a verified drug test per 49 CFR part 40 (Within one business day of making any change in the reported results)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27883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86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Violations Reported to the Clearinghouse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1475F6-15BF-E945-87A6-683076D4168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86" y="1494263"/>
            <a:ext cx="11405127" cy="48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6467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CRI Template 03-14-0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3C3D3"/>
      </a:accent1>
      <a:accent2>
        <a:srgbClr val="1071B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F78C0"/>
      </a:hlink>
      <a:folHlink>
        <a:srgbClr val="005D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RI Template 03-14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451</Words>
  <Application>Microsoft Office PowerPoint</Application>
  <PresentationFormat>Widescreen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Montserrat Bold</vt:lpstr>
      <vt:lpstr>Open Sans Regular</vt:lpstr>
      <vt:lpstr>Times New Roman</vt:lpstr>
      <vt:lpstr>Wingdings</vt:lpstr>
      <vt:lpstr>Office Theme</vt:lpstr>
      <vt:lpstr>3_MCRI Template 03-14-07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Stacy (FMCSA)</dc:creator>
  <cp:lastModifiedBy>Johnson, Stacy (FMCSA)</cp:lastModifiedBy>
  <cp:revision>28</cp:revision>
  <dcterms:created xsi:type="dcterms:W3CDTF">2020-11-10T15:52:16Z</dcterms:created>
  <dcterms:modified xsi:type="dcterms:W3CDTF">2020-11-18T18:06:14Z</dcterms:modified>
</cp:coreProperties>
</file>